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12192000" cy="6858000"/>
  <p:notesSz cx="6799263" cy="99298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E3719"/>
    <a:srgbClr val="00A696"/>
    <a:srgbClr val="F8692E"/>
    <a:srgbClr val="156082"/>
    <a:srgbClr val="F7EB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4754" autoAdjust="0"/>
    <p:restoredTop sz="94660"/>
  </p:normalViewPr>
  <p:slideViewPr>
    <p:cSldViewPr snapToGrid="0">
      <p:cViewPr varScale="1">
        <p:scale>
          <a:sx n="75" d="100"/>
          <a:sy n="75" d="100"/>
        </p:scale>
        <p:origin x="427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1275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322A54-7D1F-4891-9BE1-EC0F2F6FA34C}" type="datetimeFigureOut">
              <a:rPr lang="fr-FR" smtClean="0"/>
              <a:t>12/01/2026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4713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40363" cy="39100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31338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1275" y="9431338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71F110-C7B3-4D87-BD71-8F0C27FA2B2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48958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61B560-1C16-ABD0-A37B-6FC1B8C6F5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58F0BE1F-310B-DBC3-4358-52A29B35DE6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F80BDE71-FAA4-78D6-70DC-E9009E7501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1282E8F-D020-33B5-E67B-733987CF8DF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71F110-C7B3-4D87-BD71-8F0C27FA2B2A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875372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C939E00-98DF-5A7F-73A2-0E979FEA38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F61BC68-0ED0-4B6B-2C49-AEF501D8E6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30A5298-6BA8-57FA-08A4-81E71DE1B3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ECFBF-4895-4EED-9562-E446846DA3CB}" type="datetimeFigureOut">
              <a:rPr lang="fr-FR" smtClean="0"/>
              <a:t>12/01/2026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FD3A44E-97D2-E51B-8443-81CA6ECAE5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D091F1E-748A-9F80-B925-F4541A535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8B5C3-E67F-42F9-BE73-445F40925FB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83512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CEC9002-C137-023E-BAEF-B5488FF2DF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22F0607-CDE3-5147-74C6-379DF83FA0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E039855-C7CA-540C-CB0D-15AE834877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ECFBF-4895-4EED-9562-E446846DA3CB}" type="datetimeFigureOut">
              <a:rPr lang="fr-FR" smtClean="0"/>
              <a:t>12/01/2026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C2198D4-56C8-A3B2-8D50-290FAD5F87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A94F7BB-666B-98DB-71F4-A8D9C3A330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8B5C3-E67F-42F9-BE73-445F40925FB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82749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1C9FB747-0068-6FF2-F2C2-6B9457544D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8E78119-FF86-CC10-49DD-1F682332D9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82B706E-6110-2BBC-EB9F-0E3251EC74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ECFBF-4895-4EED-9562-E446846DA3CB}" type="datetimeFigureOut">
              <a:rPr lang="fr-FR" smtClean="0"/>
              <a:t>12/01/2026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BA2FCC8-0926-88A5-66BC-ACCEBF7668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AC1BEDD-E553-0B6F-7B39-B8C1ADB22A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8B5C3-E67F-42F9-BE73-445F40925FB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08340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8119138-4D76-2D01-6506-F0F9ABA9C0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FB5A637-2E92-F122-629B-366B6D9D86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A1F8AAD-F719-EEDB-489B-4B2741FA6E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ECFBF-4895-4EED-9562-E446846DA3CB}" type="datetimeFigureOut">
              <a:rPr lang="fr-FR" smtClean="0"/>
              <a:t>12/01/2026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F40B1F8-0EC2-2AFD-1818-3BFBD113BB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F5EE809-93DC-770E-9D4B-ADE71F12C9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8B5C3-E67F-42F9-BE73-445F40925FB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9618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468A67B-6974-367E-3922-6DB5AD7ADD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DA13996-F832-53AC-67D0-6F3D98D369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1CA757E-DB7D-E923-DE5F-EC19E2065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ECFBF-4895-4EED-9562-E446846DA3CB}" type="datetimeFigureOut">
              <a:rPr lang="fr-FR" smtClean="0"/>
              <a:t>12/01/2026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9997A15-035F-23AC-6D31-CE55E9F7FA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803F85A-1D83-E958-5B50-11238F4169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8B5C3-E67F-42F9-BE73-445F40925FB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42077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64755BF-BAF2-5818-7097-FE18860644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95FEA61-EEA5-05B3-7D9F-0938E5D82F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99D8BC6-C06F-18FF-2DB0-100FF4E859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6109DC8-18BB-A717-FEDB-25C0AA139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ECFBF-4895-4EED-9562-E446846DA3CB}" type="datetimeFigureOut">
              <a:rPr lang="fr-FR" smtClean="0"/>
              <a:t>12/01/2026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3C4BD1E-4D5C-B16F-4A82-86D2753ED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1C6A9C3-701A-A2AE-A598-211107049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8B5C3-E67F-42F9-BE73-445F40925FB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70386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D670811-9A7E-2CC6-AF1F-12FF60B64C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DD877C8-0F6E-432B-F037-74E15A010D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12B03CA-EAED-F39C-92EC-390824372D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86ED0257-CB78-7317-9254-4567283C48F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C53D7F1C-7B64-ABFC-308F-546F1378BCE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5E2235E7-3275-5C96-CEF4-792ED0BFED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ECFBF-4895-4EED-9562-E446846DA3CB}" type="datetimeFigureOut">
              <a:rPr lang="fr-FR" smtClean="0"/>
              <a:t>12/01/2026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B5E7B63E-B7F9-8509-2DE0-CF6466016E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BC2E92E2-5B9B-0C21-A614-AF329D799F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8B5C3-E67F-42F9-BE73-445F40925FB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99485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D3A8900-3D8C-9CFD-BEB7-B69456FB1F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00C8017-126D-DFD0-A254-F09ABDBBB2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ECFBF-4895-4EED-9562-E446846DA3CB}" type="datetimeFigureOut">
              <a:rPr lang="fr-FR" smtClean="0"/>
              <a:t>12/01/2026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7E93DB0-79B4-DD51-DB75-3D511BA691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A6E45F5-3672-C20A-1725-250BE1B5F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8B5C3-E67F-42F9-BE73-445F40925FB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8365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35335B16-65D2-4F39-3650-B4F78BF6C0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ECFBF-4895-4EED-9562-E446846DA3CB}" type="datetimeFigureOut">
              <a:rPr lang="fr-FR" smtClean="0"/>
              <a:t>12/01/2026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2A663165-2B12-F1DD-7E46-624382F57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77F3159-5E47-7752-68CF-B758DB4C50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8B5C3-E67F-42F9-BE73-445F40925FB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08642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16A73F1-61C7-5D23-11BA-9480055DCB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B08794A-A107-C5D3-B9D1-6B83EDE692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7EE0FFD-4D9B-D8E3-562D-F21E2FBD15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29A3F53-A225-5E88-F504-F17DC80A75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ECFBF-4895-4EED-9562-E446846DA3CB}" type="datetimeFigureOut">
              <a:rPr lang="fr-FR" smtClean="0"/>
              <a:t>12/01/2026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79E73E5-AA3A-6BA7-70E3-92F299DCE6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C3CF022-9F63-1F09-B80B-1243530BC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8B5C3-E67F-42F9-BE73-445F40925FB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251934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DF90FF8-D8E1-9AC6-07E5-8467DFCAD5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091EDA46-E417-B882-4FF6-837447014E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FBC0EB0-5F22-3C09-082D-4E481B1F00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3B87EFA-9F78-165C-25DD-81E657703B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ECFBF-4895-4EED-9562-E446846DA3CB}" type="datetimeFigureOut">
              <a:rPr lang="fr-FR" smtClean="0"/>
              <a:t>12/01/2026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D7B95C3-D25C-1DDA-6A8A-E316D16B77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4DE290B-3D03-D74E-B2D5-EFFEF9A157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8B5C3-E67F-42F9-BE73-445F40925FB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18382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B8DAFF4D-373D-7FAF-9896-989AF2ED10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F1B10D0-69A5-0F22-1BC8-73B0C157C8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0F3B183-9051-6269-AAD3-4B181049B0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32ECFBF-4895-4EED-9562-E446846DA3CB}" type="datetimeFigureOut">
              <a:rPr lang="fr-FR" smtClean="0"/>
              <a:t>12/01/2026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0F63451-31BA-BDA2-DD4B-045085E2B1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3D57488-1345-F398-2FC7-83F6FF089C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A38B5C3-E67F-42F9-BE73-445F40925FB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859613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13" Type="http://schemas.openxmlformats.org/officeDocument/2006/relationships/image" Target="../media/image11.png"/><Relationship Id="rId18" Type="http://schemas.openxmlformats.org/officeDocument/2006/relationships/image" Target="../media/image16.sv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sv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sv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svg"/><Relationship Id="rId19" Type="http://schemas.openxmlformats.org/officeDocument/2006/relationships/image" Target="../media/image17.jpg"/><Relationship Id="rId4" Type="http://schemas.openxmlformats.org/officeDocument/2006/relationships/image" Target="../media/image2.svg"/><Relationship Id="rId9" Type="http://schemas.openxmlformats.org/officeDocument/2006/relationships/image" Target="../media/image7.png"/><Relationship Id="rId14" Type="http://schemas.openxmlformats.org/officeDocument/2006/relationships/image" Target="../media/image1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D5E56C-9727-30F1-628D-9AB7F33A3D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>
            <a:extLst>
              <a:ext uri="{FF2B5EF4-FFF2-40B4-BE49-F238E27FC236}">
                <a16:creationId xmlns:a16="http://schemas.microsoft.com/office/drawing/2014/main" id="{65EA953A-5179-9121-AA93-309FDF9988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63748861-54BC-0E8F-25D0-8FD0E379AE7F}"/>
              </a:ext>
            </a:extLst>
          </p:cNvPr>
          <p:cNvSpPr txBox="1"/>
          <p:nvPr/>
        </p:nvSpPr>
        <p:spPr>
          <a:xfrm>
            <a:off x="4114800" y="2134388"/>
            <a:ext cx="3180080" cy="9712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fr-FR" sz="1800" b="1" kern="100" dirty="0">
                <a:solidFill>
                  <a:srgbClr val="00A696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Les acteurs de la prévention dans la Fonction Publique Territoriale</a:t>
            </a:r>
            <a:endParaRPr lang="fr-FR" sz="1050" kern="100" dirty="0">
              <a:solidFill>
                <a:srgbClr val="00A696"/>
              </a:solidFill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2DA77751-155D-C8BB-59BB-4B977EC807A2}"/>
              </a:ext>
            </a:extLst>
          </p:cNvPr>
          <p:cNvSpPr txBox="1"/>
          <p:nvPr/>
        </p:nvSpPr>
        <p:spPr>
          <a:xfrm>
            <a:off x="3977640" y="3149207"/>
            <a:ext cx="3637280" cy="11552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fr-FR" sz="1300" b="1" i="1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La prévention des risques professionnels </a:t>
            </a:r>
            <a:br>
              <a:rPr lang="fr-FR" sz="1300" b="1" i="1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fr-FR" sz="1300" b="1" i="1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est une obligation pour les collectivités territoriales. Plusieurs acteurs interviennent pour garantir la sécurité </a:t>
            </a:r>
            <a:br>
              <a:rPr lang="fr-FR" sz="1300" b="1" i="1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fr-FR" sz="1300" b="1" i="1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et la santé des agents.</a:t>
            </a:r>
          </a:p>
        </p:txBody>
      </p:sp>
      <p:grpSp>
        <p:nvGrpSpPr>
          <p:cNvPr id="69" name="Groupe 68">
            <a:extLst>
              <a:ext uri="{FF2B5EF4-FFF2-40B4-BE49-F238E27FC236}">
                <a16:creationId xmlns:a16="http://schemas.microsoft.com/office/drawing/2014/main" id="{DDA86423-6BA1-715D-53F9-DC7D3C64703C}"/>
              </a:ext>
            </a:extLst>
          </p:cNvPr>
          <p:cNvGrpSpPr/>
          <p:nvPr/>
        </p:nvGrpSpPr>
        <p:grpSpPr>
          <a:xfrm>
            <a:off x="8135937" y="4815187"/>
            <a:ext cx="3703319" cy="1377802"/>
            <a:chOff x="8249920" y="5062324"/>
            <a:chExt cx="3703319" cy="1377802"/>
          </a:xfrm>
        </p:grpSpPr>
        <p:sp>
          <p:nvSpPr>
            <p:cNvPr id="16" name="ZoneTexte 15">
              <a:extLst>
                <a:ext uri="{FF2B5EF4-FFF2-40B4-BE49-F238E27FC236}">
                  <a16:creationId xmlns:a16="http://schemas.microsoft.com/office/drawing/2014/main" id="{2B01D2F2-537C-F4EA-E2D6-7D736C6EAD69}"/>
                </a:ext>
              </a:extLst>
            </p:cNvPr>
            <p:cNvSpPr txBox="1"/>
            <p:nvPr/>
          </p:nvSpPr>
          <p:spPr>
            <a:xfrm>
              <a:off x="8249920" y="5198119"/>
              <a:ext cx="2976880" cy="124200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  <a:buNone/>
              </a:pPr>
              <a:r>
                <a:rPr lang="fr-FR" sz="1400" b="1" kern="100" dirty="0">
                  <a:solidFill>
                    <a:srgbClr val="00A696"/>
                  </a:solidFill>
                  <a:effectLst/>
                  <a:ea typeface="Aptos" panose="020B0004020202020204" pitchFamily="34" charset="0"/>
                  <a:cs typeface="Times New Roman" panose="02020603050405020304" pitchFamily="18" charset="0"/>
                </a:rPr>
                <a:t>Les services du CDG 35</a:t>
              </a:r>
            </a:p>
            <a:p>
              <a:pPr algn="ctr">
                <a:lnSpc>
                  <a:spcPct val="107000"/>
                </a:lnSpc>
                <a:spcAft>
                  <a:spcPts val="800"/>
                </a:spcAft>
                <a:buNone/>
              </a:pPr>
              <a:r>
                <a:rPr lang="fr-FR" sz="1200" b="1" kern="100" dirty="0">
                  <a:effectLst/>
                  <a:ea typeface="Aptos" panose="020B0004020202020204" pitchFamily="34" charset="0"/>
                  <a:cs typeface="Times New Roman" panose="02020603050405020304" pitchFamily="18" charset="0"/>
                </a:rPr>
                <a:t>Rôle</a:t>
              </a:r>
              <a:r>
                <a:rPr lang="fr-FR" sz="1200" kern="100" dirty="0">
                  <a:effectLst/>
                  <a:ea typeface="Aptos" panose="020B0004020202020204" pitchFamily="34" charset="0"/>
                  <a:cs typeface="Times New Roman" panose="02020603050405020304" pitchFamily="18" charset="0"/>
                </a:rPr>
                <a:t> : accompagner les collectivités </a:t>
              </a:r>
              <a:br>
                <a:rPr lang="fr-FR" sz="1200" kern="100" dirty="0">
                  <a:effectLst/>
                  <a:ea typeface="Aptos" panose="020B0004020202020204" pitchFamily="34" charset="0"/>
                  <a:cs typeface="Times New Roman" panose="02020603050405020304" pitchFamily="18" charset="0"/>
                </a:rPr>
              </a:br>
              <a:r>
                <a:rPr lang="fr-FR" sz="1200" kern="100" dirty="0">
                  <a:effectLst/>
                  <a:ea typeface="Aptos" panose="020B0004020202020204" pitchFamily="34" charset="0"/>
                  <a:cs typeface="Times New Roman" panose="02020603050405020304" pitchFamily="18" charset="0"/>
                </a:rPr>
                <a:t>dans la mise en place de la prévention des risques professionnels et proposer des services d’accompagnement.</a:t>
              </a:r>
            </a:p>
          </p:txBody>
        </p:sp>
        <p:pic>
          <p:nvPicPr>
            <p:cNvPr id="29" name="Graphique 28">
              <a:extLst>
                <a:ext uri="{FF2B5EF4-FFF2-40B4-BE49-F238E27FC236}">
                  <a16:creationId xmlns:a16="http://schemas.microsoft.com/office/drawing/2014/main" id="{C1F46E55-42E1-B305-81A6-132BDD5BE07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11038839" y="5062324"/>
              <a:ext cx="914400" cy="914400"/>
            </a:xfrm>
            <a:prstGeom prst="rect">
              <a:avLst/>
            </a:prstGeom>
          </p:spPr>
        </p:pic>
      </p:grpSp>
      <p:grpSp>
        <p:nvGrpSpPr>
          <p:cNvPr id="53" name="Groupe 52">
            <a:extLst>
              <a:ext uri="{FF2B5EF4-FFF2-40B4-BE49-F238E27FC236}">
                <a16:creationId xmlns:a16="http://schemas.microsoft.com/office/drawing/2014/main" id="{294A5042-5357-96B9-8D23-C066826AA33E}"/>
              </a:ext>
            </a:extLst>
          </p:cNvPr>
          <p:cNvGrpSpPr/>
          <p:nvPr/>
        </p:nvGrpSpPr>
        <p:grpSpPr>
          <a:xfrm>
            <a:off x="3622040" y="5040001"/>
            <a:ext cx="4175760" cy="1670137"/>
            <a:chOff x="3622040" y="5040001"/>
            <a:chExt cx="4175760" cy="1670137"/>
          </a:xfrm>
        </p:grpSpPr>
        <p:sp>
          <p:nvSpPr>
            <p:cNvPr id="15" name="ZoneTexte 14">
              <a:extLst>
                <a:ext uri="{FF2B5EF4-FFF2-40B4-BE49-F238E27FC236}">
                  <a16:creationId xmlns:a16="http://schemas.microsoft.com/office/drawing/2014/main" id="{EAB35A63-C54E-110E-2E52-82FCACA13D85}"/>
                </a:ext>
              </a:extLst>
            </p:cNvPr>
            <p:cNvSpPr txBox="1"/>
            <p:nvPr/>
          </p:nvSpPr>
          <p:spPr>
            <a:xfrm>
              <a:off x="4251960" y="5040001"/>
              <a:ext cx="3545840" cy="167013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  <a:buNone/>
              </a:pPr>
              <a:r>
                <a:rPr lang="fr-FR" sz="1400" b="1" kern="100" dirty="0">
                  <a:solidFill>
                    <a:srgbClr val="00A696"/>
                  </a:solidFill>
                  <a:effectLst/>
                  <a:ea typeface="Aptos" panose="020B0004020202020204" pitchFamily="34" charset="0"/>
                  <a:cs typeface="Times New Roman" panose="02020603050405020304" pitchFamily="18" charset="0"/>
                </a:rPr>
                <a:t>Le Comité Social Territorial (CST) et </a:t>
              </a:r>
              <a:br>
                <a:rPr lang="fr-FR" sz="1400" b="1" kern="100" dirty="0">
                  <a:solidFill>
                    <a:srgbClr val="00A696"/>
                  </a:solidFill>
                  <a:effectLst/>
                  <a:ea typeface="Aptos" panose="020B0004020202020204" pitchFamily="34" charset="0"/>
                  <a:cs typeface="Times New Roman" panose="02020603050405020304" pitchFamily="18" charset="0"/>
                </a:rPr>
              </a:br>
              <a:r>
                <a:rPr lang="fr-FR" sz="1400" b="1" kern="100" dirty="0">
                  <a:solidFill>
                    <a:srgbClr val="00A696"/>
                  </a:solidFill>
                  <a:effectLst/>
                  <a:ea typeface="Aptos" panose="020B0004020202020204" pitchFamily="34" charset="0"/>
                  <a:cs typeface="Times New Roman" panose="02020603050405020304" pitchFamily="18" charset="0"/>
                </a:rPr>
                <a:t>la formation spécialisée en santé, sécurité et conditions de travail</a:t>
              </a:r>
            </a:p>
            <a:p>
              <a:pPr algn="ctr">
                <a:lnSpc>
                  <a:spcPct val="107000"/>
                </a:lnSpc>
                <a:spcAft>
                  <a:spcPts val="800"/>
                </a:spcAft>
                <a:buNone/>
              </a:pPr>
              <a:r>
                <a:rPr lang="fr-FR" sz="1200" b="1" kern="100" dirty="0">
                  <a:effectLst/>
                  <a:ea typeface="Aptos" panose="020B0004020202020204" pitchFamily="34" charset="0"/>
                  <a:cs typeface="Times New Roman" panose="02020603050405020304" pitchFamily="18" charset="0"/>
                </a:rPr>
                <a:t>Rôle</a:t>
              </a:r>
              <a:r>
                <a:rPr lang="fr-FR" sz="1200" kern="100" dirty="0">
                  <a:effectLst/>
                  <a:ea typeface="Aptos" panose="020B0004020202020204" pitchFamily="34" charset="0"/>
                  <a:cs typeface="Times New Roman" panose="02020603050405020304" pitchFamily="18" charset="0"/>
                </a:rPr>
                <a:t> : traiter des questions liées à la santé,</a:t>
              </a:r>
              <a:br>
                <a:rPr lang="fr-FR" sz="1200" kern="100" dirty="0">
                  <a:effectLst/>
                  <a:ea typeface="Aptos" panose="020B0004020202020204" pitchFamily="34" charset="0"/>
                  <a:cs typeface="Times New Roman" panose="02020603050405020304" pitchFamily="18" charset="0"/>
                </a:rPr>
              </a:br>
              <a:r>
                <a:rPr lang="fr-FR" sz="1200" kern="100" dirty="0">
                  <a:effectLst/>
                  <a:ea typeface="Aptos" panose="020B0004020202020204" pitchFamily="34" charset="0"/>
                  <a:cs typeface="Times New Roman" panose="02020603050405020304" pitchFamily="18" charset="0"/>
                </a:rPr>
                <a:t> la sécurité et les conditions de travail. Il remplace le Comité d'Hygiène, de Sécurité et des Conditions de Travail (CHSCT).</a:t>
              </a:r>
            </a:p>
          </p:txBody>
        </p:sp>
        <p:pic>
          <p:nvPicPr>
            <p:cNvPr id="39" name="Graphique 38">
              <a:extLst>
                <a:ext uri="{FF2B5EF4-FFF2-40B4-BE49-F238E27FC236}">
                  <a16:creationId xmlns:a16="http://schemas.microsoft.com/office/drawing/2014/main" id="{96BC80DB-47B4-AF6B-14B6-0C3928A0E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3622040" y="5086556"/>
              <a:ext cx="857250" cy="666750"/>
            </a:xfrm>
            <a:prstGeom prst="rect">
              <a:avLst/>
            </a:prstGeom>
          </p:spPr>
        </p:pic>
      </p:grpSp>
      <p:grpSp>
        <p:nvGrpSpPr>
          <p:cNvPr id="71" name="Groupe 70">
            <a:extLst>
              <a:ext uri="{FF2B5EF4-FFF2-40B4-BE49-F238E27FC236}">
                <a16:creationId xmlns:a16="http://schemas.microsoft.com/office/drawing/2014/main" id="{131053D7-D164-6A66-8FCD-BE76B79074E8}"/>
              </a:ext>
            </a:extLst>
          </p:cNvPr>
          <p:cNvGrpSpPr/>
          <p:nvPr/>
        </p:nvGrpSpPr>
        <p:grpSpPr>
          <a:xfrm>
            <a:off x="208280" y="3712678"/>
            <a:ext cx="3378200" cy="2669454"/>
            <a:chOff x="208280" y="3712678"/>
            <a:chExt cx="3378200" cy="2669454"/>
          </a:xfrm>
        </p:grpSpPr>
        <p:sp>
          <p:nvSpPr>
            <p:cNvPr id="12" name="ZoneTexte 11">
              <a:extLst>
                <a:ext uri="{FF2B5EF4-FFF2-40B4-BE49-F238E27FC236}">
                  <a16:creationId xmlns:a16="http://schemas.microsoft.com/office/drawing/2014/main" id="{06DF1841-F421-BA8C-4DD0-69F1F2818CA6}"/>
                </a:ext>
              </a:extLst>
            </p:cNvPr>
            <p:cNvSpPr txBox="1"/>
            <p:nvPr/>
          </p:nvSpPr>
          <p:spPr>
            <a:xfrm>
              <a:off x="477520" y="3993786"/>
              <a:ext cx="3108960" cy="238834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  <a:buNone/>
              </a:pPr>
              <a:r>
                <a:rPr lang="fr-FR" sz="1400" b="1" kern="100" dirty="0">
                  <a:solidFill>
                    <a:srgbClr val="00A696"/>
                  </a:solidFill>
                  <a:effectLst/>
                  <a:ea typeface="Aptos" panose="020B0004020202020204" pitchFamily="34" charset="0"/>
                  <a:cs typeface="Times New Roman" panose="02020603050405020304" pitchFamily="18" charset="0"/>
                </a:rPr>
                <a:t>Le conseiller ou </a:t>
              </a:r>
              <a:br>
                <a:rPr lang="fr-FR" sz="1400" b="1" kern="100" dirty="0">
                  <a:solidFill>
                    <a:srgbClr val="00A696"/>
                  </a:solidFill>
                  <a:effectLst/>
                  <a:ea typeface="Aptos" panose="020B0004020202020204" pitchFamily="34" charset="0"/>
                  <a:cs typeface="Times New Roman" panose="02020603050405020304" pitchFamily="18" charset="0"/>
                </a:rPr>
              </a:br>
              <a:r>
                <a:rPr lang="fr-FR" sz="1400" b="1" kern="100" dirty="0">
                  <a:solidFill>
                    <a:srgbClr val="00A696"/>
                  </a:solidFill>
                  <a:effectLst/>
                  <a:ea typeface="Aptos" panose="020B0004020202020204" pitchFamily="34" charset="0"/>
                  <a:cs typeface="Times New Roman" panose="02020603050405020304" pitchFamily="18" charset="0"/>
                </a:rPr>
                <a:t>l’assistant de prévention</a:t>
              </a:r>
            </a:p>
            <a:p>
              <a:pPr algn="ctr"/>
              <a:r>
                <a:rPr lang="fr-FR" sz="1200" b="1" kern="100" dirty="0">
                  <a:effectLst/>
                  <a:ea typeface="Aptos" panose="020B0004020202020204" pitchFamily="34" charset="0"/>
                  <a:cs typeface="Times New Roman" panose="02020603050405020304" pitchFamily="18" charset="0"/>
                </a:rPr>
                <a:t>Rôle</a:t>
              </a:r>
              <a:r>
                <a:rPr lang="fr-FR" sz="1200" kern="100" dirty="0">
                  <a:effectLst/>
                  <a:ea typeface="Aptos" panose="020B0004020202020204" pitchFamily="34" charset="0"/>
                  <a:cs typeface="Times New Roman" panose="02020603050405020304" pitchFamily="18" charset="0"/>
                </a:rPr>
                <a:t> : </a:t>
              </a:r>
              <a:r>
                <a:rPr lang="fr-FR" sz="1200" dirty="0"/>
                <a:t>conseiller en matière de prévention des risques professionnels et participer à l'évaluation des risques. Désigné par l’autorité territoriale, il assure une mission d’appui auprès des services et </a:t>
              </a:r>
              <a:br>
                <a:rPr lang="fr-FR" sz="1200" dirty="0"/>
              </a:br>
              <a:r>
                <a:rPr lang="fr-FR" sz="1200" dirty="0"/>
                <a:t>veille à l'application </a:t>
              </a:r>
              <a:br>
                <a:rPr lang="fr-FR" sz="1200" dirty="0"/>
              </a:br>
              <a:r>
                <a:rPr lang="fr-FR" sz="1200" dirty="0"/>
                <a:t>des mesures de prévention.</a:t>
              </a:r>
            </a:p>
            <a:p>
              <a:pPr>
                <a:lnSpc>
                  <a:spcPct val="107000"/>
                </a:lnSpc>
                <a:spcAft>
                  <a:spcPts val="400"/>
                </a:spcAft>
                <a:buNone/>
              </a:pPr>
              <a:r>
                <a:rPr lang="fr-FR" sz="1200" b="1" kern="100" dirty="0">
                  <a:ea typeface="Aptos" panose="020B0004020202020204" pitchFamily="34" charset="0"/>
                  <a:cs typeface="Times New Roman" panose="02020603050405020304" pitchFamily="18" charset="0"/>
                </a:rPr>
                <a:t>Nom</a:t>
              </a:r>
              <a:r>
                <a:rPr lang="fr-FR" sz="1200" kern="100" dirty="0">
                  <a:ea typeface="Aptos" panose="020B0004020202020204" pitchFamily="34" charset="0"/>
                  <a:cs typeface="Times New Roman" panose="02020603050405020304" pitchFamily="18" charset="0"/>
                </a:rPr>
                <a:t> : </a:t>
              </a:r>
            </a:p>
            <a:p>
              <a:pPr>
                <a:lnSpc>
                  <a:spcPct val="107000"/>
                </a:lnSpc>
                <a:spcAft>
                  <a:spcPts val="800"/>
                </a:spcAft>
                <a:buNone/>
              </a:pPr>
              <a:r>
                <a:rPr lang="fr-FR" sz="1200" b="1" kern="100" dirty="0">
                  <a:effectLst/>
                  <a:ea typeface="Aptos" panose="020B0004020202020204" pitchFamily="34" charset="0"/>
                  <a:cs typeface="Times New Roman" panose="02020603050405020304" pitchFamily="18" charset="0"/>
                </a:rPr>
                <a:t>Tél </a:t>
              </a:r>
              <a:r>
                <a:rPr lang="fr-FR" sz="1200" kern="100" dirty="0">
                  <a:effectLst/>
                  <a:ea typeface="Aptos" panose="020B0004020202020204" pitchFamily="34" charset="0"/>
                  <a:cs typeface="Times New Roman" panose="02020603050405020304" pitchFamily="18" charset="0"/>
                </a:rPr>
                <a:t>:</a:t>
              </a:r>
            </a:p>
          </p:txBody>
        </p:sp>
        <p:pic>
          <p:nvPicPr>
            <p:cNvPr id="45" name="Graphique 44">
              <a:extLst>
                <a:ext uri="{FF2B5EF4-FFF2-40B4-BE49-F238E27FC236}">
                  <a16:creationId xmlns:a16="http://schemas.microsoft.com/office/drawing/2014/main" id="{C8413232-799E-BFDF-3C70-AD02052EF851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208280" y="3712678"/>
              <a:ext cx="731520" cy="731520"/>
            </a:xfrm>
            <a:prstGeom prst="rect">
              <a:avLst/>
            </a:prstGeom>
          </p:spPr>
        </p:pic>
      </p:grpSp>
      <p:grpSp>
        <p:nvGrpSpPr>
          <p:cNvPr id="55" name="Groupe 54">
            <a:extLst>
              <a:ext uri="{FF2B5EF4-FFF2-40B4-BE49-F238E27FC236}">
                <a16:creationId xmlns:a16="http://schemas.microsoft.com/office/drawing/2014/main" id="{AF28DBD0-7CFE-8AB3-1D25-E8B99C41336B}"/>
              </a:ext>
            </a:extLst>
          </p:cNvPr>
          <p:cNvGrpSpPr/>
          <p:nvPr/>
        </p:nvGrpSpPr>
        <p:grpSpPr>
          <a:xfrm>
            <a:off x="3652519" y="174230"/>
            <a:ext cx="3883103" cy="1593513"/>
            <a:chOff x="3520439" y="174230"/>
            <a:chExt cx="3883103" cy="1593513"/>
          </a:xfrm>
        </p:grpSpPr>
        <p:sp>
          <p:nvSpPr>
            <p:cNvPr id="13" name="ZoneTexte 12">
              <a:extLst>
                <a:ext uri="{FF2B5EF4-FFF2-40B4-BE49-F238E27FC236}">
                  <a16:creationId xmlns:a16="http://schemas.microsoft.com/office/drawing/2014/main" id="{61676F14-5EC9-19BB-DDD4-0ECF41908358}"/>
                </a:ext>
              </a:extLst>
            </p:cNvPr>
            <p:cNvSpPr txBox="1"/>
            <p:nvPr/>
          </p:nvSpPr>
          <p:spPr>
            <a:xfrm>
              <a:off x="4020262" y="174230"/>
              <a:ext cx="3383280" cy="159351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  <a:buNone/>
              </a:pPr>
              <a:r>
                <a:rPr lang="fr-FR" sz="1400" b="1" kern="100" dirty="0">
                  <a:solidFill>
                    <a:srgbClr val="00A696"/>
                  </a:solidFill>
                  <a:effectLst/>
                  <a:ea typeface="Aptos" panose="020B0004020202020204" pitchFamily="34" charset="0"/>
                  <a:cs typeface="Times New Roman" panose="02020603050405020304" pitchFamily="18" charset="0"/>
                </a:rPr>
                <a:t>L'Agent Chargé de la Fonction d'Inspection (ACFI)</a:t>
              </a:r>
            </a:p>
            <a:p>
              <a:pPr algn="ctr">
                <a:lnSpc>
                  <a:spcPct val="107000"/>
                </a:lnSpc>
                <a:spcAft>
                  <a:spcPts val="800"/>
                </a:spcAft>
                <a:buNone/>
              </a:pPr>
              <a:r>
                <a:rPr lang="fr-FR" sz="1200" b="1" kern="100" dirty="0">
                  <a:effectLst/>
                  <a:ea typeface="Aptos" panose="020B0004020202020204" pitchFamily="34" charset="0"/>
                  <a:cs typeface="Times New Roman" panose="02020603050405020304" pitchFamily="18" charset="0"/>
                </a:rPr>
                <a:t>Rôle </a:t>
              </a:r>
              <a:r>
                <a:rPr lang="fr-FR" sz="1200" kern="100" dirty="0">
                  <a:effectLst/>
                  <a:ea typeface="Aptos" panose="020B0004020202020204" pitchFamily="34" charset="0"/>
                  <a:cs typeface="Times New Roman" panose="02020603050405020304" pitchFamily="18" charset="0"/>
                </a:rPr>
                <a:t>: contrôler l'application des règles de sécurité et de protection de la santé des agents.</a:t>
              </a:r>
            </a:p>
            <a:p>
              <a:pPr>
                <a:lnSpc>
                  <a:spcPct val="107000"/>
                </a:lnSpc>
                <a:spcAft>
                  <a:spcPts val="400"/>
                </a:spcAft>
                <a:buNone/>
              </a:pPr>
              <a:r>
                <a:rPr lang="fr-FR" sz="1200" b="1" kern="100" dirty="0">
                  <a:ea typeface="Aptos" panose="020B0004020202020204" pitchFamily="34" charset="0"/>
                  <a:cs typeface="Times New Roman" panose="02020603050405020304" pitchFamily="18" charset="0"/>
                </a:rPr>
                <a:t>Nom</a:t>
              </a:r>
              <a:r>
                <a:rPr lang="fr-FR" sz="1200" kern="100" dirty="0">
                  <a:ea typeface="Aptos" panose="020B0004020202020204" pitchFamily="34" charset="0"/>
                  <a:cs typeface="Times New Roman" panose="02020603050405020304" pitchFamily="18" charset="0"/>
                </a:rPr>
                <a:t> : </a:t>
              </a:r>
            </a:p>
            <a:p>
              <a:pPr>
                <a:lnSpc>
                  <a:spcPct val="107000"/>
                </a:lnSpc>
                <a:spcAft>
                  <a:spcPts val="800"/>
                </a:spcAft>
                <a:buNone/>
              </a:pPr>
              <a:r>
                <a:rPr lang="fr-FR" sz="1200" b="1" kern="100" dirty="0">
                  <a:effectLst/>
                  <a:ea typeface="Aptos" panose="020B0004020202020204" pitchFamily="34" charset="0"/>
                  <a:cs typeface="Times New Roman" panose="02020603050405020304" pitchFamily="18" charset="0"/>
                </a:rPr>
                <a:t>Tél</a:t>
              </a:r>
              <a:r>
                <a:rPr lang="fr-FR" sz="1200" kern="100" dirty="0">
                  <a:effectLst/>
                  <a:ea typeface="Aptos" panose="020B0004020202020204" pitchFamily="34" charset="0"/>
                  <a:cs typeface="Times New Roman" panose="02020603050405020304" pitchFamily="18" charset="0"/>
                </a:rPr>
                <a:t> :</a:t>
              </a:r>
            </a:p>
          </p:txBody>
        </p:sp>
        <p:pic>
          <p:nvPicPr>
            <p:cNvPr id="47" name="Graphique 46">
              <a:extLst>
                <a:ext uri="{FF2B5EF4-FFF2-40B4-BE49-F238E27FC236}">
                  <a16:creationId xmlns:a16="http://schemas.microsoft.com/office/drawing/2014/main" id="{80F0D0A4-E9CD-626C-448A-3768C3AE6712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3520439" y="194540"/>
              <a:ext cx="743967" cy="745470"/>
            </a:xfrm>
            <a:prstGeom prst="rect">
              <a:avLst/>
            </a:prstGeom>
          </p:spPr>
        </p:pic>
      </p:grpSp>
      <p:grpSp>
        <p:nvGrpSpPr>
          <p:cNvPr id="54" name="Groupe 53">
            <a:extLst>
              <a:ext uri="{FF2B5EF4-FFF2-40B4-BE49-F238E27FC236}">
                <a16:creationId xmlns:a16="http://schemas.microsoft.com/office/drawing/2014/main" id="{10D4322D-B847-05B0-3822-882839CBE143}"/>
              </a:ext>
            </a:extLst>
          </p:cNvPr>
          <p:cNvGrpSpPr/>
          <p:nvPr/>
        </p:nvGrpSpPr>
        <p:grpSpPr>
          <a:xfrm>
            <a:off x="279400" y="2104244"/>
            <a:ext cx="3378200" cy="1406732"/>
            <a:chOff x="279400" y="2104244"/>
            <a:chExt cx="3378200" cy="1406732"/>
          </a:xfrm>
        </p:grpSpPr>
        <p:sp>
          <p:nvSpPr>
            <p:cNvPr id="11" name="ZoneTexte 10">
              <a:extLst>
                <a:ext uri="{FF2B5EF4-FFF2-40B4-BE49-F238E27FC236}">
                  <a16:creationId xmlns:a16="http://schemas.microsoft.com/office/drawing/2014/main" id="{7D5B6C56-52E2-808F-29B6-1439A031A33A}"/>
                </a:ext>
              </a:extLst>
            </p:cNvPr>
            <p:cNvSpPr txBox="1"/>
            <p:nvPr/>
          </p:nvSpPr>
          <p:spPr>
            <a:xfrm>
              <a:off x="477520" y="2104244"/>
              <a:ext cx="3180080" cy="14067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  <a:buNone/>
              </a:pPr>
              <a:r>
                <a:rPr lang="fr-FR" sz="1400" b="1" kern="100" dirty="0">
                  <a:solidFill>
                    <a:srgbClr val="00A696"/>
                  </a:solidFill>
                  <a:effectLst/>
                  <a:ea typeface="Aptos" panose="020B0004020202020204" pitchFamily="34" charset="0"/>
                  <a:cs typeface="Times New Roman" panose="02020603050405020304" pitchFamily="18" charset="0"/>
                </a:rPr>
                <a:t>L’agent</a:t>
              </a:r>
            </a:p>
            <a:p>
              <a:pPr algn="ctr">
                <a:lnSpc>
                  <a:spcPct val="107000"/>
                </a:lnSpc>
                <a:spcAft>
                  <a:spcPts val="800"/>
                </a:spcAft>
                <a:buNone/>
              </a:pPr>
              <a:r>
                <a:rPr lang="fr-FR" sz="1200" b="1" kern="100" dirty="0">
                  <a:effectLst/>
                  <a:ea typeface="Aptos" panose="020B0004020202020204" pitchFamily="34" charset="0"/>
                  <a:cs typeface="Times New Roman" panose="02020603050405020304" pitchFamily="18" charset="0"/>
                </a:rPr>
                <a:t>Rôle</a:t>
              </a:r>
              <a:r>
                <a:rPr lang="fr-FR" sz="1200" kern="100" dirty="0">
                  <a:effectLst/>
                  <a:ea typeface="Aptos" panose="020B0004020202020204" pitchFamily="34" charset="0"/>
                  <a:cs typeface="Times New Roman" panose="02020603050405020304" pitchFamily="18" charset="0"/>
                </a:rPr>
                <a:t> : </a:t>
              </a:r>
              <a:r>
                <a:rPr lang="fr-FR" sz="1200" dirty="0"/>
                <a:t>veiller à sa sécurité et à sa santé, </a:t>
              </a:r>
              <a:br>
                <a:rPr lang="fr-FR" sz="1200" dirty="0"/>
              </a:br>
              <a:r>
                <a:rPr lang="fr-FR" sz="1200" dirty="0"/>
                <a:t>ainsi qu’à celles de ses collègues et </a:t>
              </a:r>
              <a:br>
                <a:rPr lang="fr-FR" sz="1200" dirty="0"/>
              </a:br>
              <a:r>
                <a:rPr lang="fr-FR" sz="1200" dirty="0"/>
                <a:t>des usagers, en appliquant les instructions qui lui sont données et en informant </a:t>
              </a:r>
              <a:br>
                <a:rPr lang="fr-FR" sz="1200" dirty="0"/>
              </a:br>
              <a:r>
                <a:rPr lang="fr-FR" sz="1200" dirty="0"/>
                <a:t>des dysfonctionnements.</a:t>
              </a:r>
              <a:endParaRPr lang="fr-FR" sz="105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49" name="Graphique 48">
              <a:extLst>
                <a:ext uri="{FF2B5EF4-FFF2-40B4-BE49-F238E27FC236}">
                  <a16:creationId xmlns:a16="http://schemas.microsoft.com/office/drawing/2014/main" id="{A3F4B85F-2015-B03D-EBD4-7A861A346D6B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p:blipFill>
          <p:spPr>
            <a:xfrm>
              <a:off x="279400" y="2174409"/>
              <a:ext cx="318915" cy="819034"/>
            </a:xfrm>
            <a:prstGeom prst="rect">
              <a:avLst/>
            </a:prstGeom>
          </p:spPr>
        </p:pic>
      </p:grpSp>
      <p:grpSp>
        <p:nvGrpSpPr>
          <p:cNvPr id="72" name="Groupe 71">
            <a:extLst>
              <a:ext uri="{FF2B5EF4-FFF2-40B4-BE49-F238E27FC236}">
                <a16:creationId xmlns:a16="http://schemas.microsoft.com/office/drawing/2014/main" id="{61E017E2-9A03-6025-9FA4-DA5E96301A96}"/>
              </a:ext>
            </a:extLst>
          </p:cNvPr>
          <p:cNvGrpSpPr/>
          <p:nvPr/>
        </p:nvGrpSpPr>
        <p:grpSpPr>
          <a:xfrm>
            <a:off x="219532" y="442464"/>
            <a:ext cx="3234868" cy="1209114"/>
            <a:chOff x="219532" y="442464"/>
            <a:chExt cx="3234868" cy="1209114"/>
          </a:xfrm>
        </p:grpSpPr>
        <p:sp>
          <p:nvSpPr>
            <p:cNvPr id="7" name="ZoneTexte 6">
              <a:extLst>
                <a:ext uri="{FF2B5EF4-FFF2-40B4-BE49-F238E27FC236}">
                  <a16:creationId xmlns:a16="http://schemas.microsoft.com/office/drawing/2014/main" id="{9815E7AA-CA8C-D26E-1C88-F294AD387661}"/>
                </a:ext>
              </a:extLst>
            </p:cNvPr>
            <p:cNvSpPr txBox="1"/>
            <p:nvPr/>
          </p:nvSpPr>
          <p:spPr>
            <a:xfrm>
              <a:off x="477520" y="442464"/>
              <a:ext cx="2976880" cy="120911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  <a:buNone/>
              </a:pPr>
              <a:r>
                <a:rPr lang="fr-FR" sz="1400" b="1" kern="100" dirty="0">
                  <a:solidFill>
                    <a:srgbClr val="00A696"/>
                  </a:solidFill>
                  <a:effectLst/>
                  <a:ea typeface="Aptos" panose="020B0004020202020204" pitchFamily="34" charset="0"/>
                  <a:cs typeface="Times New Roman" panose="02020603050405020304" pitchFamily="18" charset="0"/>
                </a:rPr>
                <a:t>L’autorité territoriale</a:t>
              </a:r>
            </a:p>
            <a:p>
              <a:pPr algn="ctr">
                <a:lnSpc>
                  <a:spcPct val="107000"/>
                </a:lnSpc>
                <a:spcAft>
                  <a:spcPts val="800"/>
                </a:spcAft>
                <a:buNone/>
              </a:pPr>
              <a:r>
                <a:rPr lang="fr-FR" sz="1200" b="1" kern="100" dirty="0">
                  <a:effectLst/>
                  <a:ea typeface="Aptos" panose="020B0004020202020204" pitchFamily="34" charset="0"/>
                  <a:cs typeface="Times New Roman" panose="02020603050405020304" pitchFamily="18" charset="0"/>
                </a:rPr>
                <a:t>Rôle</a:t>
              </a:r>
              <a:r>
                <a:rPr lang="fr-FR" sz="1200" kern="100" dirty="0">
                  <a:effectLst/>
                  <a:ea typeface="Aptos" panose="020B0004020202020204" pitchFamily="34" charset="0"/>
                  <a:cs typeface="Times New Roman" panose="02020603050405020304" pitchFamily="18" charset="0"/>
                </a:rPr>
                <a:t> : en tant que responsable de la mise en œuvre de la politique de prévention, doit veiller à la sécurité et à la protection de la santé des agents.</a:t>
              </a:r>
            </a:p>
          </p:txBody>
        </p:sp>
        <p:pic>
          <p:nvPicPr>
            <p:cNvPr id="57" name="Graphique 56">
              <a:extLst>
                <a:ext uri="{FF2B5EF4-FFF2-40B4-BE49-F238E27FC236}">
                  <a16:creationId xmlns:a16="http://schemas.microsoft.com/office/drawing/2014/main" id="{0981A575-2857-3DE8-A23B-DD932AA4AC78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/>
            </a:stretch>
          </p:blipFill>
          <p:spPr>
            <a:xfrm>
              <a:off x="219532" y="530282"/>
              <a:ext cx="317857" cy="826795"/>
            </a:xfrm>
            <a:prstGeom prst="rect">
              <a:avLst/>
            </a:prstGeom>
          </p:spPr>
        </p:pic>
      </p:grpSp>
      <p:grpSp>
        <p:nvGrpSpPr>
          <p:cNvPr id="70" name="Groupe 69">
            <a:extLst>
              <a:ext uri="{FF2B5EF4-FFF2-40B4-BE49-F238E27FC236}">
                <a16:creationId xmlns:a16="http://schemas.microsoft.com/office/drawing/2014/main" id="{C19424AA-1FAB-83F7-575B-18819E692F36}"/>
              </a:ext>
            </a:extLst>
          </p:cNvPr>
          <p:cNvGrpSpPr/>
          <p:nvPr/>
        </p:nvGrpSpPr>
        <p:grpSpPr>
          <a:xfrm>
            <a:off x="7940675" y="265001"/>
            <a:ext cx="3723003" cy="1772729"/>
            <a:chOff x="7940675" y="265001"/>
            <a:chExt cx="3723003" cy="1772729"/>
          </a:xfrm>
        </p:grpSpPr>
        <p:sp>
          <p:nvSpPr>
            <p:cNvPr id="14" name="ZoneTexte 13">
              <a:extLst>
                <a:ext uri="{FF2B5EF4-FFF2-40B4-BE49-F238E27FC236}">
                  <a16:creationId xmlns:a16="http://schemas.microsoft.com/office/drawing/2014/main" id="{5F45DA98-08C6-FC56-3AD8-50CA13CFB3F8}"/>
                </a:ext>
              </a:extLst>
            </p:cNvPr>
            <p:cNvSpPr txBox="1"/>
            <p:nvPr/>
          </p:nvSpPr>
          <p:spPr>
            <a:xfrm>
              <a:off x="8331199" y="265001"/>
              <a:ext cx="3332479" cy="177272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  <a:buNone/>
              </a:pPr>
              <a:r>
                <a:rPr lang="fr-FR" sz="1400" b="1" kern="100" dirty="0">
                  <a:solidFill>
                    <a:srgbClr val="00A696"/>
                  </a:solidFill>
                  <a:ea typeface="Aptos" panose="020B0004020202020204" pitchFamily="34" charset="0"/>
                  <a:cs typeface="Times New Roman" panose="02020603050405020304" pitchFamily="18" charset="0"/>
                </a:rPr>
                <a:t>Le s</a:t>
              </a:r>
              <a:r>
                <a:rPr lang="fr-FR" sz="1400" b="1" kern="100" dirty="0">
                  <a:solidFill>
                    <a:srgbClr val="00A696"/>
                  </a:solidFill>
                  <a:effectLst/>
                  <a:ea typeface="Aptos" panose="020B0004020202020204" pitchFamily="34" charset="0"/>
                  <a:cs typeface="Times New Roman" panose="02020603050405020304" pitchFamily="18" charset="0"/>
                </a:rPr>
                <a:t>ervice Santé au travail du CDG 35 : médecin du travail, infirmier en santé au travail, psychologue…</a:t>
              </a:r>
            </a:p>
            <a:p>
              <a:pPr algn="ctr">
                <a:lnSpc>
                  <a:spcPct val="107000"/>
                </a:lnSpc>
                <a:spcAft>
                  <a:spcPts val="800"/>
                </a:spcAft>
                <a:buNone/>
              </a:pPr>
              <a:r>
                <a:rPr lang="fr-FR" sz="1200" b="1" kern="100" dirty="0">
                  <a:effectLst/>
                  <a:ea typeface="Aptos" panose="020B0004020202020204" pitchFamily="34" charset="0"/>
                  <a:cs typeface="Times New Roman" panose="02020603050405020304" pitchFamily="18" charset="0"/>
                </a:rPr>
                <a:t>Rôle</a:t>
              </a:r>
              <a:r>
                <a:rPr lang="fr-FR" sz="1200" kern="100" dirty="0">
                  <a:effectLst/>
                  <a:ea typeface="Aptos" panose="020B0004020202020204" pitchFamily="34" charset="0"/>
                  <a:cs typeface="Times New Roman" panose="02020603050405020304" pitchFamily="18" charset="0"/>
                </a:rPr>
                <a:t> : surveiller la santé des agents, conseiller sur les conditions de travail et participer aux actions de prévention.</a:t>
              </a:r>
            </a:p>
            <a:p>
              <a:pPr>
                <a:lnSpc>
                  <a:spcPct val="107000"/>
                </a:lnSpc>
                <a:spcAft>
                  <a:spcPts val="800"/>
                </a:spcAft>
                <a:buNone/>
              </a:pPr>
              <a:r>
                <a:rPr lang="fr-FR" sz="1200" b="1" kern="100" dirty="0">
                  <a:effectLst/>
                  <a:ea typeface="Aptos" panose="020B0004020202020204" pitchFamily="34" charset="0"/>
                  <a:cs typeface="Times New Roman" panose="02020603050405020304" pitchFamily="18" charset="0"/>
                </a:rPr>
                <a:t>Tél </a:t>
              </a:r>
              <a:r>
                <a:rPr lang="fr-FR" sz="1200" kern="100" dirty="0">
                  <a:effectLst/>
                  <a:ea typeface="Aptos" panose="020B0004020202020204" pitchFamily="34" charset="0"/>
                  <a:cs typeface="Times New Roman" panose="02020603050405020304" pitchFamily="18" charset="0"/>
                </a:rPr>
                <a:t>:</a:t>
              </a:r>
            </a:p>
          </p:txBody>
        </p:sp>
        <p:pic>
          <p:nvPicPr>
            <p:cNvPr id="63" name="Graphique 62">
              <a:extLst>
                <a:ext uri="{FF2B5EF4-FFF2-40B4-BE49-F238E27FC236}">
                  <a16:creationId xmlns:a16="http://schemas.microsoft.com/office/drawing/2014/main" id="{7ECF35F0-D320-1DD0-88A0-55E976D1559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96DAC541-7B7A-43D3-8B79-37D633B846F1}">
                  <asvg:svgBlip xmlns:asvg="http://schemas.microsoft.com/office/drawing/2016/SVG/main" r:embed="rId16"/>
                </a:ext>
              </a:extLst>
            </a:blip>
            <a:stretch>
              <a:fillRect/>
            </a:stretch>
          </p:blipFill>
          <p:spPr>
            <a:xfrm>
              <a:off x="7940675" y="312434"/>
              <a:ext cx="390525" cy="933450"/>
            </a:xfrm>
            <a:prstGeom prst="rect">
              <a:avLst/>
            </a:prstGeom>
          </p:spPr>
        </p:pic>
      </p:grpSp>
      <p:grpSp>
        <p:nvGrpSpPr>
          <p:cNvPr id="68" name="Groupe 67">
            <a:extLst>
              <a:ext uri="{FF2B5EF4-FFF2-40B4-BE49-F238E27FC236}">
                <a16:creationId xmlns:a16="http://schemas.microsoft.com/office/drawing/2014/main" id="{7A8FBA1B-F84E-8BCA-2C4B-52DF89AA93E3}"/>
              </a:ext>
            </a:extLst>
          </p:cNvPr>
          <p:cNvGrpSpPr/>
          <p:nvPr/>
        </p:nvGrpSpPr>
        <p:grpSpPr>
          <a:xfrm>
            <a:off x="8026400" y="2350789"/>
            <a:ext cx="3945872" cy="2398477"/>
            <a:chOff x="8026400" y="2350789"/>
            <a:chExt cx="3945872" cy="2398477"/>
          </a:xfrm>
        </p:grpSpPr>
        <p:sp>
          <p:nvSpPr>
            <p:cNvPr id="17" name="ZoneTexte 16">
              <a:extLst>
                <a:ext uri="{FF2B5EF4-FFF2-40B4-BE49-F238E27FC236}">
                  <a16:creationId xmlns:a16="http://schemas.microsoft.com/office/drawing/2014/main" id="{BDC74F7B-D7DA-BF0A-CD5B-AB54A2B9AE99}"/>
                </a:ext>
              </a:extLst>
            </p:cNvPr>
            <p:cNvSpPr txBox="1"/>
            <p:nvPr/>
          </p:nvSpPr>
          <p:spPr>
            <a:xfrm>
              <a:off x="8026400" y="2350789"/>
              <a:ext cx="3423920" cy="23984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  <a:buNone/>
              </a:pPr>
              <a:r>
                <a:rPr lang="fr-FR" sz="1400" b="1" kern="100" dirty="0">
                  <a:solidFill>
                    <a:srgbClr val="00A696"/>
                  </a:solidFill>
                  <a:effectLst/>
                  <a:ea typeface="Aptos" panose="020B0004020202020204" pitchFamily="34" charset="0"/>
                  <a:cs typeface="Times New Roman" panose="02020603050405020304" pitchFamily="18" charset="0"/>
                </a:rPr>
                <a:t>La Mission d’Accompagnement Psychologique et Sociale (MAPS)</a:t>
              </a:r>
              <a:br>
                <a:rPr lang="fr-FR" sz="1400" b="1" kern="100" dirty="0">
                  <a:solidFill>
                    <a:srgbClr val="00A696"/>
                  </a:solidFill>
                  <a:effectLst/>
                  <a:ea typeface="Aptos" panose="020B0004020202020204" pitchFamily="34" charset="0"/>
                  <a:cs typeface="Times New Roman" panose="02020603050405020304" pitchFamily="18" charset="0"/>
                </a:rPr>
              </a:br>
              <a:r>
                <a:rPr lang="fr-FR" sz="1400" b="1" kern="100" dirty="0">
                  <a:solidFill>
                    <a:srgbClr val="00A696"/>
                  </a:solidFill>
                  <a:effectLst/>
                  <a:ea typeface="Aptos" panose="020B0004020202020204" pitchFamily="34" charset="0"/>
                  <a:cs typeface="Times New Roman" panose="02020603050405020304" pitchFamily="18" charset="0"/>
                </a:rPr>
                <a:t>du CDG 35 : psychologue </a:t>
              </a:r>
              <a:br>
                <a:rPr lang="fr-FR" sz="1400" b="1" kern="100" dirty="0">
                  <a:solidFill>
                    <a:srgbClr val="00A696"/>
                  </a:solidFill>
                  <a:effectLst/>
                  <a:ea typeface="Aptos" panose="020B0004020202020204" pitchFamily="34" charset="0"/>
                  <a:cs typeface="Times New Roman" panose="02020603050405020304" pitchFamily="18" charset="0"/>
                </a:rPr>
              </a:br>
              <a:r>
                <a:rPr lang="fr-FR" sz="1400" b="1" kern="100" dirty="0">
                  <a:solidFill>
                    <a:srgbClr val="00A696"/>
                  </a:solidFill>
                  <a:effectLst/>
                  <a:ea typeface="Aptos" panose="020B0004020202020204" pitchFamily="34" charset="0"/>
                  <a:cs typeface="Times New Roman" panose="02020603050405020304" pitchFamily="18" charset="0"/>
                </a:rPr>
                <a:t>du travail, assistante sociale</a:t>
              </a:r>
            </a:p>
            <a:p>
              <a:pPr algn="ctr">
                <a:lnSpc>
                  <a:spcPct val="107000"/>
                </a:lnSpc>
                <a:spcAft>
                  <a:spcPts val="800"/>
                </a:spcAft>
                <a:buNone/>
              </a:pPr>
              <a:r>
                <a:rPr lang="fr-FR" sz="1200" b="1" kern="100" dirty="0">
                  <a:effectLst/>
                  <a:ea typeface="Aptos" panose="020B0004020202020204" pitchFamily="34" charset="0"/>
                  <a:cs typeface="Times New Roman" panose="02020603050405020304" pitchFamily="18" charset="0"/>
                </a:rPr>
                <a:t>Rôle</a:t>
              </a:r>
              <a:r>
                <a:rPr lang="fr-FR" sz="1200" kern="100" dirty="0">
                  <a:effectLst/>
                  <a:ea typeface="Aptos" panose="020B0004020202020204" pitchFamily="34" charset="0"/>
                  <a:cs typeface="Times New Roman" panose="02020603050405020304" pitchFamily="18" charset="0"/>
                </a:rPr>
                <a:t> : écouter, mener des entretiens individuels et collectifs afin de repérer la nature de la demande et étudier les besoins de l’agent, analyser afin de révéler les problématiques face à sa situation de travail.</a:t>
              </a:r>
            </a:p>
            <a:p>
              <a:pPr algn="ctr">
                <a:lnSpc>
                  <a:spcPct val="107000"/>
                </a:lnSpc>
                <a:spcAft>
                  <a:spcPts val="800"/>
                </a:spcAft>
                <a:buNone/>
              </a:pPr>
              <a:r>
                <a:rPr lang="fr-FR" sz="1200" b="1" kern="100" dirty="0">
                  <a:effectLst/>
                  <a:ea typeface="Aptos" panose="020B0004020202020204" pitchFamily="34" charset="0"/>
                  <a:cs typeface="Times New Roman" panose="02020603050405020304" pitchFamily="18" charset="0"/>
                </a:rPr>
                <a:t>Tél </a:t>
              </a:r>
              <a:r>
                <a:rPr lang="fr-FR" sz="1200" kern="100" dirty="0">
                  <a:effectLst/>
                  <a:ea typeface="Aptos" panose="020B0004020202020204" pitchFamily="34" charset="0"/>
                  <a:cs typeface="Times New Roman" panose="02020603050405020304" pitchFamily="18" charset="0"/>
                </a:rPr>
                <a:t>: 02 99 29 76 93</a:t>
              </a:r>
            </a:p>
          </p:txBody>
        </p:sp>
        <p:pic>
          <p:nvPicPr>
            <p:cNvPr id="67" name="Graphique 66">
              <a:extLst>
                <a:ext uri="{FF2B5EF4-FFF2-40B4-BE49-F238E27FC236}">
                  <a16:creationId xmlns:a16="http://schemas.microsoft.com/office/drawing/2014/main" id="{6D1FB6E1-4061-C6A3-3966-465465F933FE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96DAC541-7B7A-43D3-8B79-37D633B846F1}">
                  <asvg:svgBlip xmlns:asvg="http://schemas.microsoft.com/office/drawing/2016/SVG/main" r:embed="rId18"/>
                </a:ext>
              </a:extLst>
            </a:blip>
            <a:stretch>
              <a:fillRect/>
            </a:stretch>
          </p:blipFill>
          <p:spPr>
            <a:xfrm>
              <a:off x="11141725" y="2416710"/>
              <a:ext cx="830547" cy="686104"/>
            </a:xfrm>
            <a:prstGeom prst="rect">
              <a:avLst/>
            </a:prstGeom>
          </p:spPr>
        </p:pic>
      </p:grpSp>
      <p:grpSp>
        <p:nvGrpSpPr>
          <p:cNvPr id="10" name="Groupe 9">
            <a:extLst>
              <a:ext uri="{FF2B5EF4-FFF2-40B4-BE49-F238E27FC236}">
                <a16:creationId xmlns:a16="http://schemas.microsoft.com/office/drawing/2014/main" id="{39DC74CC-AB02-26F6-D335-AC1CE141561A}"/>
              </a:ext>
            </a:extLst>
          </p:cNvPr>
          <p:cNvGrpSpPr/>
          <p:nvPr/>
        </p:nvGrpSpPr>
        <p:grpSpPr>
          <a:xfrm>
            <a:off x="3731148" y="2000620"/>
            <a:ext cx="4089400" cy="2483471"/>
            <a:chOff x="3731148" y="2000620"/>
            <a:chExt cx="4089400" cy="2483471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23387ED8-67DF-6C70-1BEB-1727925AAA3E}"/>
                </a:ext>
              </a:extLst>
            </p:cNvPr>
            <p:cNvSpPr/>
            <p:nvPr/>
          </p:nvSpPr>
          <p:spPr>
            <a:xfrm>
              <a:off x="3731148" y="2000621"/>
              <a:ext cx="4048760" cy="2483470"/>
            </a:xfrm>
            <a:prstGeom prst="rect">
              <a:avLst/>
            </a:prstGeom>
            <a:noFill/>
            <a:ln>
              <a:solidFill>
                <a:srgbClr val="00A696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F7BF9615-1CE2-83B4-1C77-13ECDEC6C758}"/>
                </a:ext>
              </a:extLst>
            </p:cNvPr>
            <p:cNvSpPr/>
            <p:nvPr/>
          </p:nvSpPr>
          <p:spPr>
            <a:xfrm rot="183078">
              <a:off x="3771788" y="2000620"/>
              <a:ext cx="4048760" cy="2483470"/>
            </a:xfrm>
            <a:prstGeom prst="rect">
              <a:avLst/>
            </a:prstGeom>
            <a:noFill/>
            <a:ln>
              <a:solidFill>
                <a:srgbClr val="DE371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pic>
        <p:nvPicPr>
          <p:cNvPr id="18" name="Image 17" descr="Logo du CDG 35">
            <a:extLst>
              <a:ext uri="{FF2B5EF4-FFF2-40B4-BE49-F238E27FC236}">
                <a16:creationId xmlns:a16="http://schemas.microsoft.com/office/drawing/2014/main" id="{E9C6AE4A-C250-1777-CC40-E68CD3B5AB47}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4508" y="5980421"/>
            <a:ext cx="1015095" cy="660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968948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373</TotalTime>
  <Words>388</Words>
  <Application>Microsoft Office PowerPoint</Application>
  <PresentationFormat>Grand écran</PresentationFormat>
  <Paragraphs>25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Thème Office</vt:lpstr>
      <vt:lpstr>Présentation PowerPoint</vt:lpstr>
    </vt:vector>
  </TitlesOfParts>
  <Company>CDG 35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Régine GUÉGUEN</dc:creator>
  <cp:lastModifiedBy>Régine GUÉGUEN</cp:lastModifiedBy>
  <cp:revision>30</cp:revision>
  <cp:lastPrinted>2025-09-23T13:55:45Z</cp:lastPrinted>
  <dcterms:created xsi:type="dcterms:W3CDTF">2025-09-12T16:15:57Z</dcterms:created>
  <dcterms:modified xsi:type="dcterms:W3CDTF">2026-01-12T13:12:13Z</dcterms:modified>
</cp:coreProperties>
</file>